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25"/>
  </p:notesMasterIdLst>
  <p:sldIdLst>
    <p:sldId id="272" r:id="rId3"/>
    <p:sldId id="296" r:id="rId4"/>
    <p:sldId id="284" r:id="rId5"/>
    <p:sldId id="287" r:id="rId6"/>
    <p:sldId id="294" r:id="rId7"/>
    <p:sldId id="292" r:id="rId8"/>
    <p:sldId id="293" r:id="rId9"/>
    <p:sldId id="283" r:id="rId10"/>
    <p:sldId id="281" r:id="rId11"/>
    <p:sldId id="279" r:id="rId12"/>
    <p:sldId id="295" r:id="rId13"/>
    <p:sldId id="285" r:id="rId14"/>
    <p:sldId id="275" r:id="rId15"/>
    <p:sldId id="278" r:id="rId16"/>
    <p:sldId id="291" r:id="rId17"/>
    <p:sldId id="290" r:id="rId18"/>
    <p:sldId id="274" r:id="rId19"/>
    <p:sldId id="268" r:id="rId20"/>
    <p:sldId id="289" r:id="rId21"/>
    <p:sldId id="264" r:id="rId22"/>
    <p:sldId id="288" r:id="rId23"/>
    <p:sldId id="282" r:id="rId24"/>
  </p:sldIdLst>
  <p:sldSz cx="49377600" cy="32918400"/>
  <p:notesSz cx="6858000" cy="9144000"/>
  <p:embeddedFontLst>
    <p:embeddedFont>
      <p:font typeface="Arial Black" panose="020B0604020202020204" pitchFamily="34" charset="0"/>
      <p:bold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Lato" panose="020F0502020204030203" pitchFamily="34" charset="77"/>
      <p:regular r:id="rId33"/>
      <p:bold r:id="rId34"/>
      <p:italic r:id="rId35"/>
      <p:boldItalic r:id="rId36"/>
    </p:embeddedFont>
    <p:embeddedFont>
      <p:font typeface="Lato Black" panose="020F0A02020204030203" pitchFamily="34" charset="77"/>
      <p:bold r:id="rId37"/>
      <p:boldItalic r:id="rId38"/>
    </p:embeddedFont>
    <p:embeddedFont>
      <p:font typeface="Lato Hairline" panose="020F0202020204030203" pitchFamily="34" charset="77"/>
      <p:regular r:id="rId39"/>
      <p:italic r:id="rId40"/>
    </p:embeddedFont>
    <p:embeddedFont>
      <p:font typeface="Lato Semibold" panose="020F0502020204030203" pitchFamily="34" charset="0"/>
      <p:bold r:id="rId41"/>
    </p:embeddedFont>
    <p:embeddedFont>
      <p:font typeface="Lato Thin" panose="020F0502020204030203" pitchFamily="34" charset="0"/>
      <p:regular r:id="rId42"/>
    </p:embeddedFont>
    <p:embeddedFont>
      <p:font typeface="Verdana" panose="020B0604030504040204" pitchFamily="34" charset="0"/>
      <p:regular r:id="rId43"/>
      <p:bold r:id="rId44"/>
      <p:italic r:id="rId45"/>
      <p:boldItalic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76"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00"/>
    <a:srgbClr val="FFD54F"/>
    <a:srgbClr val="FFC107"/>
    <a:srgbClr val="E1E082"/>
    <a:srgbClr val="E04336"/>
    <a:srgbClr val="E91E63"/>
    <a:srgbClr val="B3E5FC"/>
    <a:srgbClr val="FF8A80"/>
    <a:srgbClr val="1B5E20"/>
    <a:srgbClr val="263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27" autoAdjust="0"/>
    <p:restoredTop sz="90319" autoAdjust="0"/>
  </p:normalViewPr>
  <p:slideViewPr>
    <p:cSldViewPr snapToGrid="0" showGuides="1">
      <p:cViewPr varScale="1">
        <p:scale>
          <a:sx n="30" d="100"/>
          <a:sy n="30" d="100"/>
        </p:scale>
        <p:origin x="360" y="392"/>
      </p:cViewPr>
      <p:guideLst>
        <p:guide pos="15576"/>
        <p:guide pos="6024"/>
        <p:guide pos="264"/>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6/12/19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a:t>
            </a:fld>
            <a:endParaRPr lang="en-US"/>
          </a:p>
        </p:txBody>
      </p:sp>
    </p:spTree>
    <p:extLst>
      <p:ext uri="{BB962C8B-B14F-4D97-AF65-F5344CB8AC3E}">
        <p14:creationId xmlns:p14="http://schemas.microsoft.com/office/powerpoint/2010/main" val="211049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18</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6/12/19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6/12/19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6/12/19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6/12/19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6/12/19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6/12/19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6/12/19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6/12/19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6/12/19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6/12/19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6/12/19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qr-code-generator.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jesshlay" TargetMode="Externa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 Id="rId5" Type="http://schemas.openxmlformats.org/officeDocument/2006/relationships/hyperlink" Target="https://twitter.com/SPrinceWare/status/1125938979789053952" TargetMode="External"/><Relationship Id="rId4" Type="http://schemas.openxmlformats.org/officeDocument/2006/relationships/hyperlink" Target="https://twitter.com/MattKuhnDVM/status/112575443274089677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13.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24.svg"/><Relationship Id="rId12" Type="http://schemas.openxmlformats.org/officeDocument/2006/relationships/image" Target="../media/image28.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7.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22.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31.png"/><Relationship Id="rId4" Type="http://schemas.openxmlformats.org/officeDocument/2006/relationships/hyperlink" Target="https://osf.io/nk8gh/" TargetMode="Externa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3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39.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6.jpeg"/><Relationship Id="rId7" Type="http://schemas.openxmlformats.org/officeDocument/2006/relationships/hyperlink" Target="https://twitter.com/MCLaScience/status/1122505413386231810" TargetMode="External"/><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8.jpeg"/><Relationship Id="rId10" Type="http://schemas.openxmlformats.org/officeDocument/2006/relationships/image" Target="../media/image9.jpeg"/><Relationship Id="rId4" Type="http://schemas.openxmlformats.org/officeDocument/2006/relationships/image" Target="../media/image7.jpeg"/><Relationship Id="rId9" Type="http://schemas.openxmlformats.org/officeDocument/2006/relationships/hyperlink" Target="https://twitter.com/mikemorris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mnthydro"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14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819F-FE92-412D-A3A4-C7AB34024A65}"/>
              </a:ext>
            </a:extLst>
          </p:cNvPr>
          <p:cNvSpPr>
            <a:spLocks noGrp="1"/>
          </p:cNvSpPr>
          <p:nvPr>
            <p:ph type="title"/>
          </p:nvPr>
        </p:nvSpPr>
        <p:spPr>
          <a:xfrm>
            <a:off x="3394710" y="5654043"/>
            <a:ext cx="42588180" cy="18318473"/>
          </a:xfrm>
        </p:spPr>
        <p:txBody>
          <a:bodyPr>
            <a:normAutofit fontScale="90000"/>
          </a:bodyPr>
          <a:lstStyle/>
          <a:p>
            <a:pPr>
              <a:lnSpc>
                <a:spcPct val="120000"/>
              </a:lnSpc>
            </a:pPr>
            <a:r>
              <a:rPr lang="en-US" b="1" dirty="0">
                <a:solidFill>
                  <a:srgbClr val="E1BEE7"/>
                </a:solidFill>
                <a:latin typeface="Verdana" panose="020B0604030504040204" pitchFamily="34" charset="0"/>
                <a:ea typeface="Verdana" panose="020B0604030504040204" pitchFamily="34" charset="0"/>
              </a:rPr>
              <a:t>Notes:</a:t>
            </a:r>
            <a:r>
              <a:rPr lang="en-US" b="1" dirty="0">
                <a:solidFill>
                  <a:schemeClr val="bg1"/>
                </a:solidFill>
                <a:latin typeface="Verdana" panose="020B0604030504040204" pitchFamily="34" charset="0"/>
                <a:ea typeface="Verdana" panose="020B0604030504040204" pitchFamily="34" charset="0"/>
              </a:rPr>
              <a:t> </a:t>
            </a:r>
            <a:br>
              <a:rPr lang="en-US"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1. </a:t>
            </a:r>
            <a:r>
              <a:rPr lang="en-US" sz="14700" b="1" dirty="0">
                <a:solidFill>
                  <a:schemeClr val="bg1"/>
                </a:solidFill>
                <a:latin typeface="Verdana" panose="020B0604030504040204" pitchFamily="34" charset="0"/>
                <a:ea typeface="Verdana" panose="020B0604030504040204" pitchFamily="34" charset="0"/>
              </a:rPr>
              <a:t>Correct fonts</a:t>
            </a:r>
            <a:r>
              <a:rPr lang="en-US" sz="14700" dirty="0">
                <a:solidFill>
                  <a:schemeClr val="bg1"/>
                </a:solidFill>
                <a:latin typeface="Verdana" panose="020B0604030504040204" pitchFamily="34" charset="0"/>
                <a:ea typeface="Verdana" panose="020B0604030504040204" pitchFamily="34" charset="0"/>
              </a:rPr>
              <a:t> won’t load until you open this in PowerPoint</a:t>
            </a:r>
            <a:r>
              <a:rPr lang="en-US" sz="14700" dirty="0">
                <a:solidFill>
                  <a:srgbClr val="757575"/>
                </a:solidFill>
                <a:latin typeface="Verdana" panose="020B0604030504040204" pitchFamily="34" charset="0"/>
                <a:ea typeface="Verdana" panose="020B0604030504040204" pitchFamily="34" charset="0"/>
              </a:rPr>
              <a:t> </a:t>
            </a:r>
            <a:r>
              <a:rPr lang="en-US" sz="14700" dirty="0">
                <a:solidFill>
                  <a:srgbClr val="9E9E9E"/>
                </a:solidFill>
                <a:latin typeface="Verdana" panose="020B0604030504040204" pitchFamily="34" charset="0"/>
                <a:ea typeface="Verdana" panose="020B0604030504040204" pitchFamily="34" charset="0"/>
              </a:rPr>
              <a:t>(e.g., if you’re previewing this in your browser it’ll look uglier than it actually is)</a:t>
            </a:r>
            <a:r>
              <a:rPr lang="en-US" sz="14700" dirty="0">
                <a:solidFill>
                  <a:schemeClr val="bg1"/>
                </a:solidFill>
                <a:latin typeface="Verdana" panose="020B0604030504040204" pitchFamily="34" charset="0"/>
                <a:ea typeface="Verdana" panose="020B0604030504040204" pitchFamily="34" charset="0"/>
              </a:rPr>
              <a:t>.</a:t>
            </a:r>
            <a:br>
              <a:rPr lang="en-US" sz="14700" dirty="0">
                <a:solidFill>
                  <a:schemeClr val="bg1"/>
                </a:solidFill>
                <a:latin typeface="Verdana" panose="020B0604030504040204" pitchFamily="34" charset="0"/>
                <a:ea typeface="Verdana" panose="020B0604030504040204" pitchFamily="34" charset="0"/>
              </a:rPr>
            </a:br>
            <a:br>
              <a:rPr lang="en-US" sz="14700"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2. Generate </a:t>
            </a:r>
            <a:r>
              <a:rPr lang="en-US" sz="14700" b="1" dirty="0">
                <a:solidFill>
                  <a:schemeClr val="bg1"/>
                </a:solidFill>
                <a:latin typeface="Verdana" panose="020B0604030504040204" pitchFamily="34" charset="0"/>
                <a:ea typeface="Verdana" panose="020B0604030504040204" pitchFamily="34" charset="0"/>
              </a:rPr>
              <a:t>QR</a:t>
            </a:r>
            <a:r>
              <a:rPr lang="en-US" sz="14700" dirty="0">
                <a:solidFill>
                  <a:schemeClr val="bg1"/>
                </a:solidFill>
                <a:latin typeface="Verdana" panose="020B0604030504040204" pitchFamily="34" charset="0"/>
                <a:ea typeface="Verdana" panose="020B0604030504040204" pitchFamily="34" charset="0"/>
              </a:rPr>
              <a:t> codes here:</a:t>
            </a:r>
            <a:br>
              <a:rPr lang="en-US" sz="14700" dirty="0">
                <a:solidFill>
                  <a:schemeClr val="bg1"/>
                </a:solidFill>
                <a:latin typeface="Verdana" panose="020B0604030504040204" pitchFamily="34" charset="0"/>
                <a:ea typeface="Verdana" panose="020B0604030504040204" pitchFamily="34" charset="0"/>
              </a:rPr>
            </a:br>
            <a:r>
              <a:rPr lang="en-US" sz="9600" dirty="0">
                <a:latin typeface="Verdana" panose="020B0604030504040204" pitchFamily="34" charset="0"/>
                <a:ea typeface="Verdana" panose="020B0604030504040204" pitchFamily="34" charset="0"/>
                <a:cs typeface="Arial" panose="020B0604020202020204" pitchFamily="34" charset="0"/>
                <a:hlinkClick r:id="rId2"/>
              </a:rPr>
              <a:t>https://www.qrcode-monkey.com/</a:t>
            </a:r>
            <a:br>
              <a:rPr lang="en-US" sz="14700" dirty="0">
                <a:solidFill>
                  <a:schemeClr val="bg1"/>
                </a:solidFill>
                <a:latin typeface="Verdana" panose="020B0604030504040204" pitchFamily="34" charset="0"/>
                <a:ea typeface="Verdana" panose="020B0604030504040204" pitchFamily="34" charset="0"/>
              </a:rPr>
            </a:br>
            <a:endParaRPr lang="en-US"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496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spid="_x0000_s2098" name="Acrobat Document" r:id="rId4" imgW="37033200" imgH="24688800" progId="Acrobat.Document.DC">
                  <p:embed/>
                </p:oleObj>
              </mc:Choice>
              <mc:Fallback>
                <p:oleObj name="Acrobat Document" r:id="rId4" imgW="37033200" imgH="24688800" progId="Acrobat.Document.DC">
                  <p:embed/>
                  <p:pic>
                    <p:nvPicPr>
                      <p:cNvPr id="0" name=""/>
                      <p:cNvPicPr/>
                      <p:nvPr/>
                    </p:nvPicPr>
                    <p:blipFill>
                      <a:blip r:embed="rId5"/>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6466507" y="8218154"/>
            <a:ext cx="14723533" cy="11623737"/>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26229077" y="8218154"/>
            <a:ext cx="14723533" cy="114068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54330" y="20474836"/>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26616900" y="20474836"/>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D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7" y="5191886"/>
            <a:ext cx="25976634" cy="12484959"/>
          </a:xfrm>
        </p:spPr>
        <p:txBody>
          <a:bodyPr anchor="t">
            <a:noAutofit/>
          </a:bodyPr>
          <a:lstStyle/>
          <a:p>
            <a:pPr algn="l">
              <a:lnSpc>
                <a:spcPct val="150000"/>
              </a:lnSpc>
            </a:pP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This is a</a:t>
            </a:r>
            <a:r>
              <a:rPr lang="en-US" sz="13900" b="1" dirty="0">
                <a:solidFill>
                  <a:schemeClr val="bg1"/>
                </a:solidFill>
                <a:latin typeface="Lato Black" panose="020F0A02020204030203" pitchFamily="34" charset="0"/>
                <a:ea typeface="Roboto" panose="02000000000000000000" pitchFamily="2" charset="0"/>
                <a:cs typeface="Arial" panose="020B0604020202020204" pitchFamily="34" charset="0"/>
              </a:rPr>
              <a:t> </a:t>
            </a:r>
            <a:r>
              <a:rPr lang="en-US" sz="13900" b="1" dirty="0">
                <a:solidFill>
                  <a:srgbClr val="FFD54F"/>
                </a:solidFill>
                <a:latin typeface="Lato Black" panose="020F0A02020204030203" pitchFamily="34" charset="0"/>
                <a:ea typeface="Roboto" panose="02000000000000000000" pitchFamily="2" charset="0"/>
                <a:cs typeface="Arial" panose="020B0604020202020204" pitchFamily="34" charset="0"/>
              </a:rPr>
              <a:t>newer, experimental version </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of #</a:t>
            </a:r>
            <a:r>
              <a:rPr lang="en-US" sz="13900" dirty="0" err="1">
                <a:solidFill>
                  <a:schemeClr val="bg1"/>
                </a:solidFill>
                <a:latin typeface="Lato" panose="020F0502020204030203" pitchFamily="34" charset="0"/>
                <a:ea typeface="Roboto" panose="02000000000000000000" pitchFamily="2" charset="0"/>
                <a:cs typeface="Arial" panose="020B0604020202020204" pitchFamily="34" charset="0"/>
              </a:rPr>
              <a:t>betterposter</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Try it if you’re brave and let me know how it goes!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3221951"/>
            <a:ext cx="9563989" cy="26616389"/>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INTRO</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Who cares? Explain why your study matters in the fastest, most brutal way possible (feel free to add graphics!).</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did you find this?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you tested it.</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Graph/table with </a:t>
            </a:r>
            <a:r>
              <a:rPr lang="en-US" sz="3600" b="1" dirty="0">
                <a:latin typeface="Lato" panose="020F0502020204030203" pitchFamily="34" charset="0"/>
                <a:cs typeface="Arial" panose="020B0604020202020204" pitchFamily="34" charset="0"/>
              </a:rPr>
              <a:t>essential results only</a:t>
            </a:r>
            <a:r>
              <a:rPr lang="en-US" sz="3600" dirty="0">
                <a:latin typeface="Lato" panose="020F0502020204030203" pitchFamily="34" charset="0"/>
                <a:cs typeface="Arial" panose="020B0604020202020204"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All the other correlations in the ammo bar.</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“If this result actually generalized and I didn’t have to humbly disclaim the possibility of a thousand confounds and limitations, it would imply that….”</a:t>
            </a:r>
          </a:p>
        </p:txBody>
      </p:sp>
      <p:sp>
        <p:nvSpPr>
          <p:cNvPr id="10" name="TextBox 9">
            <a:extLst>
              <a:ext uri="{FF2B5EF4-FFF2-40B4-BE49-F238E27FC236}">
                <a16:creationId xmlns:a16="http://schemas.microsoft.com/office/drawing/2014/main" id="{DB244B05-C5D7-4580-8933-5B2F47EB56B0}"/>
              </a:ext>
            </a:extLst>
          </p:cNvPr>
          <p:cNvSpPr txBox="1"/>
          <p:nvPr/>
        </p:nvSpPr>
        <p:spPr>
          <a:xfrm>
            <a:off x="41184576" y="1350919"/>
            <a:ext cx="7662037"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Title: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Subtitle</a:t>
            </a:r>
          </a:p>
        </p:txBody>
      </p:sp>
      <p:sp>
        <p:nvSpPr>
          <p:cNvPr id="12" name="TextBox 11">
            <a:extLst>
              <a:ext uri="{FF2B5EF4-FFF2-40B4-BE49-F238E27FC236}">
                <a16:creationId xmlns:a16="http://schemas.microsoft.com/office/drawing/2014/main" id="{64F9E57F-C64F-4827-8C49-BB9DBDC073C7}"/>
              </a:ext>
            </a:extLst>
          </p:cNvPr>
          <p:cNvSpPr txBox="1"/>
          <p:nvPr/>
        </p:nvSpPr>
        <p:spPr>
          <a:xfrm>
            <a:off x="41667014" y="3221951"/>
            <a:ext cx="7517322" cy="1446550"/>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Lato" panose="020F0502020204030203" pitchFamily="34" charset="0"/>
              </a:rPr>
              <a:t>Leeroy</a:t>
            </a:r>
            <a:r>
              <a:rPr lang="en-US" sz="4400" b="1" dirty="0">
                <a:latin typeface="Lato" panose="020F0502020204030203" pitchFamily="34" charset="0"/>
                <a:cs typeface="Lato" panose="020F0502020204030203" pitchFamily="34" charset="0"/>
              </a:rPr>
              <a:t> </a:t>
            </a:r>
            <a:r>
              <a:rPr lang="en-US" sz="4400" dirty="0">
                <a:latin typeface="Lato" panose="020F0502020204030203" pitchFamily="34" charset="0"/>
                <a:cs typeface="Lato" panose="020F0502020204030203" pitchFamily="34" charset="0"/>
              </a:rPr>
              <a:t>Jenkins, author2,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author3, author4</a:t>
            </a:r>
            <a:endParaRPr lang="en-US" sz="4400" b="1" dirty="0">
              <a:latin typeface="Lato" panose="020F0502020204030203" pitchFamily="34" charset="0"/>
              <a:cs typeface="Lato" panose="020F0502020204030203" pitchFamily="34" charset="0"/>
            </a:endParaRPr>
          </a:p>
        </p:txBody>
      </p:sp>
      <p:sp>
        <p:nvSpPr>
          <p:cNvPr id="20" name="Graphic 18">
            <a:extLst>
              <a:ext uri="{FF2B5EF4-FFF2-40B4-BE49-F238E27FC236}">
                <a16:creationId xmlns:a16="http://schemas.microsoft.com/office/drawing/2014/main" id="{BDF411EE-4753-4C32-9DAF-D5DA024A3893}"/>
              </a:ext>
            </a:extLst>
          </p:cNvPr>
          <p:cNvSpPr/>
          <p:nvPr/>
        </p:nvSpPr>
        <p:spPr>
          <a:xfrm>
            <a:off x="41175280" y="3423118"/>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FCAC4B58-8623-4DBE-951A-DDF821787031}"/>
              </a:ext>
            </a:extLst>
          </p:cNvPr>
          <p:cNvSpPr txBox="1"/>
          <p:nvPr/>
        </p:nvSpPr>
        <p:spPr>
          <a:xfrm>
            <a:off x="41184576" y="6494552"/>
            <a:ext cx="7662037" cy="9879628"/>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Arial" panose="020B0604020202020204" pitchFamily="34" charset="0"/>
              </a:rPr>
              <a:t>Keep it messy!</a:t>
            </a:r>
            <a:r>
              <a:rPr lang="en-US" sz="4800" dirty="0">
                <a:latin typeface="Lato" panose="020F0502020204030203" pitchFamily="34" charset="0"/>
                <a:cs typeface="Arial" panose="020B0604020202020204"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80DEEA"/>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401802" y="27189458"/>
            <a:ext cx="8077384" cy="1569660"/>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Take a picture</a:t>
            </a:r>
            <a:r>
              <a:rPr lang="en-US" sz="4800" dirty="0">
                <a:solidFill>
                  <a:srgbClr val="80DEEA"/>
                </a:solidFill>
                <a:latin typeface="Lato" panose="020F0502020204030203" pitchFamily="34" charset="0"/>
                <a:cs typeface="Arial" panose="020B0604020202020204" pitchFamily="34" charset="0"/>
              </a:rPr>
              <a:t> to </a:t>
            </a:r>
            <a:br>
              <a:rPr lang="en-US" sz="4800" dirty="0">
                <a:solidFill>
                  <a:srgbClr val="80DEEA"/>
                </a:solidFill>
                <a:latin typeface="Lato" panose="020F0502020204030203" pitchFamily="34" charset="0"/>
                <a:cs typeface="Arial" panose="020B0604020202020204" pitchFamily="34" charset="0"/>
              </a:rPr>
            </a:br>
            <a:r>
              <a:rPr lang="en-US" sz="4800" dirty="0">
                <a:solidFill>
                  <a:srgbClr val="80DEEA"/>
                </a:solidFill>
                <a:latin typeface="Lato Black" panose="020F0A02020204030203" pitchFamily="34" charset="0"/>
                <a:cs typeface="Arial" panose="020B0604020202020204" pitchFamily="34" charset="0"/>
              </a:rPr>
              <a:t>download</a:t>
            </a:r>
            <a:r>
              <a:rPr lang="en-US" sz="4800" dirty="0">
                <a:solidFill>
                  <a:srgbClr val="80DEEA"/>
                </a:solidFill>
                <a:latin typeface="Lato" panose="020F0502020204030203" pitchFamily="34" charset="0"/>
                <a:cs typeface="Arial" panose="020B0604020202020204" pitchFamily="34" charset="0"/>
              </a:rPr>
              <a:t> the</a:t>
            </a:r>
            <a:r>
              <a:rPr lang="en-US" sz="4800" b="1" dirty="0">
                <a:solidFill>
                  <a:srgbClr val="80DEEA"/>
                </a:solidFill>
                <a:latin typeface="Lato" panose="020F0502020204030203" pitchFamily="34" charset="0"/>
                <a:cs typeface="Arial" panose="020B0604020202020204" pitchFamily="34" charset="0"/>
              </a:rPr>
              <a:t> </a:t>
            </a:r>
            <a:r>
              <a:rPr lang="en-US" sz="4800" dirty="0">
                <a:solidFill>
                  <a:srgbClr val="80DEEA"/>
                </a:solidFill>
                <a:latin typeface="Lato Black" panose="020F0A02020204030203" pitchFamily="34" charset="0"/>
                <a:cs typeface="Arial" panose="020B0604020202020204" pitchFamily="34" charset="0"/>
              </a:rPr>
              <a:t>full paper</a:t>
            </a:r>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3130901" y="28505454"/>
            <a:ext cx="3162300" cy="2581275"/>
          </a:xfrm>
          <a:prstGeom prst="rect">
            <a:avLst/>
          </a:prstGeom>
        </p:spPr>
      </p:pic>
      <p:sp>
        <p:nvSpPr>
          <p:cNvPr id="18" name="Rectangle 17">
            <a:extLst>
              <a:ext uri="{FF2B5EF4-FFF2-40B4-BE49-F238E27FC236}">
                <a16:creationId xmlns:a16="http://schemas.microsoft.com/office/drawing/2014/main" id="{FFBF6308-DE89-4361-988D-52269B946BF4}"/>
              </a:ext>
            </a:extLst>
          </p:cNvPr>
          <p:cNvSpPr/>
          <p:nvPr/>
        </p:nvSpPr>
        <p:spPr>
          <a:xfrm>
            <a:off x="12536892" y="25559081"/>
            <a:ext cx="5616599" cy="55276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03453" y="25762334"/>
            <a:ext cx="5149036" cy="5149036"/>
          </a:xfrm>
          <a:prstGeom prst="rect">
            <a:avLst/>
          </a:prstGeom>
        </p:spPr>
      </p:pic>
      <p:sp>
        <p:nvSpPr>
          <p:cNvPr id="17" name="Graphic 18">
            <a:extLst>
              <a:ext uri="{FF2B5EF4-FFF2-40B4-BE49-F238E27FC236}">
                <a16:creationId xmlns:a16="http://schemas.microsoft.com/office/drawing/2014/main" id="{C1707D57-0C98-4840-94C6-1437E6C5D860}"/>
              </a:ext>
            </a:extLst>
          </p:cNvPr>
          <p:cNvSpPr/>
          <p:nvPr/>
        </p:nvSpPr>
        <p:spPr>
          <a:xfrm>
            <a:off x="587854" y="165535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6" name="Rectangle 5">
            <a:extLst>
              <a:ext uri="{FF2B5EF4-FFF2-40B4-BE49-F238E27FC236}">
                <a16:creationId xmlns:a16="http://schemas.microsoft.com/office/drawing/2014/main" id="{794ABF43-FC69-48DE-90AE-EFBDC393E4D3}"/>
              </a:ext>
            </a:extLst>
          </p:cNvPr>
          <p:cNvSpPr/>
          <p:nvPr/>
        </p:nvSpPr>
        <p:spPr>
          <a:xfrm>
            <a:off x="1021436" y="1350919"/>
            <a:ext cx="7276223" cy="82189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Arial" panose="020B0604020202020204" pitchFamily="34" charset="0"/>
              </a:rPr>
              <a:t>PRESENTER:</a:t>
            </a:r>
            <a:r>
              <a:rPr lang="en-US" sz="4400" b="1" dirty="0">
                <a:latin typeface="Lato Black" panose="020F0A02020204030203" pitchFamily="34" charset="0"/>
                <a:cs typeface="Arial" panose="020B0604020202020204" pitchFamily="34" charset="0"/>
              </a:rPr>
              <a:t> </a:t>
            </a:r>
            <a:r>
              <a:rPr lang="en-US" sz="4400" b="1" dirty="0">
                <a:highlight>
                  <a:srgbClr val="FFC107"/>
                </a:highlight>
                <a:latin typeface="Lato Black" panose="020F0A02020204030203" pitchFamily="34" charset="0"/>
                <a:cs typeface="Arial" panose="020B0604020202020204" pitchFamily="34" charset="0"/>
              </a:rPr>
              <a:t>Leeroy</a:t>
            </a:r>
            <a:r>
              <a:rPr lang="en-US" sz="4400" b="1" dirty="0">
                <a:latin typeface="Lato Black" panose="020F0A02020204030203" pitchFamily="34" charset="0"/>
                <a:cs typeface="Arial" panose="020B0604020202020204" pitchFamily="34" charset="0"/>
              </a:rPr>
              <a:t> </a:t>
            </a:r>
            <a:r>
              <a:rPr lang="en-US" sz="4400" dirty="0">
                <a:latin typeface="Lato" panose="020F0502020204030203" pitchFamily="34" charset="0"/>
                <a:cs typeface="Arial" panose="020B0604020202020204" pitchFamily="34" charset="0"/>
              </a:rPr>
              <a:t>Jenkins</a:t>
            </a:r>
            <a:endParaRPr lang="en-US" sz="4400" b="1" dirty="0">
              <a:latin typeface="Lato Black" panose="020F0A02020204030203" pitchFamily="34" charset="0"/>
              <a:cs typeface="Arial" panose="020B0604020202020204" pitchFamily="34" charset="0"/>
            </a:endParaRPr>
          </a:p>
        </p:txBody>
      </p:sp>
    </p:spTree>
    <p:extLst>
      <p:ext uri="{BB962C8B-B14F-4D97-AF65-F5344CB8AC3E}">
        <p14:creationId xmlns:p14="http://schemas.microsoft.com/office/powerpoint/2010/main" val="1263856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45009"/>
            <a:ext cx="42588180" cy="6362702"/>
          </a:xfrm>
        </p:spPr>
        <p:txBody>
          <a:bodyPr>
            <a:normAutofit/>
          </a:bodyPr>
          <a:lstStyle/>
          <a:p>
            <a:pPr algn="ctr"/>
            <a:r>
              <a:rPr lang="en-US" sz="43800" b="1" dirty="0">
                <a:solidFill>
                  <a:srgbClr val="81C784"/>
                </a:solidFill>
                <a:latin typeface="Lato Black" panose="020F0502020204030203" pitchFamily="34" charset="0"/>
                <a:ea typeface="Lato Black" panose="020F0502020204030203" pitchFamily="34" charset="0"/>
                <a:cs typeface="Lato Black" panose="020F0502020204030203" pitchFamily="34" charset="0"/>
              </a:rPr>
              <a:t>F.A.Q.</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07012"/>
            <a:ext cx="35757853" cy="4232569"/>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Frequently Asked Questions – The closest thing to a users’ manual this will ever have. </a:t>
            </a:r>
          </a:p>
        </p:txBody>
      </p:sp>
    </p:spTree>
    <p:extLst>
      <p:ext uri="{BB962C8B-B14F-4D97-AF65-F5344CB8AC3E}">
        <p14:creationId xmlns:p14="http://schemas.microsoft.com/office/powerpoint/2010/main" val="2327041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73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7" y="5191886"/>
            <a:ext cx="25976634" cy="12484959"/>
          </a:xfrm>
        </p:spPr>
        <p:txBody>
          <a:bodyPr anchor="t">
            <a:noAutofit/>
          </a:bodyPr>
          <a:lstStyle/>
          <a:p>
            <a:pPr algn="l">
              <a:lnSpc>
                <a:spcPct val="150000"/>
              </a:lnSpc>
            </a:pPr>
            <a:r>
              <a:rPr lang="en-US" sz="139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5465112"/>
            <a:ext cx="9563989" cy="19968415"/>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INTRO</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Who cares? Explain why your study matters in the fastest, most brutal way possible (feel free to add graphics!).</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did you find this?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you tested it.</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Graph/table with </a:t>
            </a:r>
            <a:r>
              <a:rPr lang="en-US" sz="3600" b="1" dirty="0">
                <a:latin typeface="Lato" panose="020F0502020204030203" pitchFamily="34" charset="0"/>
                <a:cs typeface="Arial" panose="020B0604020202020204" pitchFamily="34" charset="0"/>
              </a:rPr>
              <a:t>essential results only</a:t>
            </a:r>
            <a:r>
              <a:rPr lang="en-US" sz="3600" dirty="0">
                <a:latin typeface="Lato" panose="020F0502020204030203" pitchFamily="34" charset="0"/>
                <a:cs typeface="Arial" panose="020B0604020202020204"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All the other correlations in the ammo bar.</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“If this result actually generalized and I didn’t have to humbly disclaim the possibility of a thousand confounds and limitations, it would imply that….”</a:t>
            </a:r>
          </a:p>
        </p:txBody>
      </p:sp>
      <p:sp>
        <p:nvSpPr>
          <p:cNvPr id="7" name="TextBox 6">
            <a:extLst>
              <a:ext uri="{FF2B5EF4-FFF2-40B4-BE49-F238E27FC236}">
                <a16:creationId xmlns:a16="http://schemas.microsoft.com/office/drawing/2014/main" id="{FCAC4B58-8623-4DBE-951A-DDF821787031}"/>
              </a:ext>
            </a:extLst>
          </p:cNvPr>
          <p:cNvSpPr txBox="1"/>
          <p:nvPr/>
        </p:nvSpPr>
        <p:spPr>
          <a:xfrm>
            <a:off x="41127709" y="1554737"/>
            <a:ext cx="7662037" cy="9879628"/>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Arial" panose="020B0604020202020204" pitchFamily="34" charset="0"/>
              </a:rPr>
              <a:t>Keep it messy!</a:t>
            </a:r>
            <a:r>
              <a:rPr lang="en-US" sz="4800" dirty="0">
                <a:latin typeface="Lato" panose="020F0502020204030203" pitchFamily="34" charset="0"/>
                <a:cs typeface="Arial" panose="020B0604020202020204"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80DEEA"/>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401802" y="27189458"/>
            <a:ext cx="8077384" cy="1569660"/>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Take a picture</a:t>
            </a:r>
            <a:r>
              <a:rPr lang="en-US" sz="4800" dirty="0">
                <a:solidFill>
                  <a:srgbClr val="80DEEA"/>
                </a:solidFill>
                <a:latin typeface="Lato" panose="020F0502020204030203" pitchFamily="34" charset="0"/>
                <a:cs typeface="Arial" panose="020B0604020202020204" pitchFamily="34" charset="0"/>
              </a:rPr>
              <a:t> to </a:t>
            </a:r>
            <a:br>
              <a:rPr lang="en-US" sz="4800" dirty="0">
                <a:solidFill>
                  <a:srgbClr val="80DEEA"/>
                </a:solidFill>
                <a:latin typeface="Lato" panose="020F0502020204030203" pitchFamily="34" charset="0"/>
                <a:cs typeface="Arial" panose="020B0604020202020204" pitchFamily="34" charset="0"/>
              </a:rPr>
            </a:br>
            <a:r>
              <a:rPr lang="en-US" sz="4800" dirty="0">
                <a:solidFill>
                  <a:srgbClr val="80DEEA"/>
                </a:solidFill>
                <a:latin typeface="Lato Black" panose="020F0A02020204030203" pitchFamily="34" charset="0"/>
                <a:cs typeface="Arial" panose="020B0604020202020204" pitchFamily="34" charset="0"/>
              </a:rPr>
              <a:t>download</a:t>
            </a:r>
            <a:r>
              <a:rPr lang="en-US" sz="4800" dirty="0">
                <a:solidFill>
                  <a:srgbClr val="80DEEA"/>
                </a:solidFill>
                <a:latin typeface="Lato" panose="020F0502020204030203" pitchFamily="34" charset="0"/>
                <a:cs typeface="Arial" panose="020B0604020202020204" pitchFamily="34" charset="0"/>
              </a:rPr>
              <a:t> the</a:t>
            </a:r>
            <a:r>
              <a:rPr lang="en-US" sz="4800" b="1" dirty="0">
                <a:solidFill>
                  <a:srgbClr val="80DEEA"/>
                </a:solidFill>
                <a:latin typeface="Lato" panose="020F0502020204030203" pitchFamily="34" charset="0"/>
                <a:cs typeface="Arial" panose="020B0604020202020204" pitchFamily="34" charset="0"/>
              </a:rPr>
              <a:t> </a:t>
            </a:r>
            <a:r>
              <a:rPr lang="en-US" sz="4800" dirty="0">
                <a:solidFill>
                  <a:srgbClr val="80DEEA"/>
                </a:solidFill>
                <a:latin typeface="Lato Black" panose="020F0A02020204030203" pitchFamily="34" charset="0"/>
                <a:cs typeface="Arial" panose="020B0604020202020204" pitchFamily="34" charset="0"/>
              </a:rPr>
              <a:t>full paper</a:t>
            </a:r>
          </a:p>
        </p:txBody>
      </p:sp>
      <p:sp>
        <p:nvSpPr>
          <p:cNvPr id="18" name="Rectangle 17">
            <a:extLst>
              <a:ext uri="{FF2B5EF4-FFF2-40B4-BE49-F238E27FC236}">
                <a16:creationId xmlns:a16="http://schemas.microsoft.com/office/drawing/2014/main" id="{FFBF6308-DE89-4361-988D-52269B946BF4}"/>
              </a:ext>
            </a:extLst>
          </p:cNvPr>
          <p:cNvSpPr/>
          <p:nvPr/>
        </p:nvSpPr>
        <p:spPr>
          <a:xfrm>
            <a:off x="12536892" y="25559081"/>
            <a:ext cx="5616599" cy="55276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3453" y="25762334"/>
            <a:ext cx="5149036" cy="5149036"/>
          </a:xfrm>
          <a:prstGeom prst="rect">
            <a:avLst/>
          </a:prstGeom>
        </p:spPr>
      </p:pic>
      <p:sp>
        <p:nvSpPr>
          <p:cNvPr id="4" name="TextBox 3">
            <a:extLst>
              <a:ext uri="{FF2B5EF4-FFF2-40B4-BE49-F238E27FC236}">
                <a16:creationId xmlns:a16="http://schemas.microsoft.com/office/drawing/2014/main" id="{41386028-1715-44A1-A0E6-46B6D2DD5C9F}"/>
              </a:ext>
            </a:extLst>
          </p:cNvPr>
          <p:cNvSpPr txBox="1"/>
          <p:nvPr/>
        </p:nvSpPr>
        <p:spPr>
          <a:xfrm>
            <a:off x="492292" y="26767175"/>
            <a:ext cx="9563989" cy="6013313"/>
          </a:xfrm>
          <a:prstGeom prst="rect">
            <a:avLst/>
          </a:prstGeom>
          <a:noFill/>
        </p:spPr>
        <p:txBody>
          <a:bodyPr wrap="square" rtlCol="0">
            <a:spAutoFit/>
          </a:bodyPr>
          <a:lstStyle/>
          <a:p>
            <a:pPr marL="742950" indent="-742950">
              <a:lnSpc>
                <a:spcPct val="120000"/>
              </a:lnSpc>
              <a:buAutoNum type="arabicPeriod"/>
            </a:pPr>
            <a:r>
              <a:rPr lang="en-US" sz="3600" dirty="0">
                <a:solidFill>
                  <a:schemeClr val="bg1">
                    <a:lumMod val="65000"/>
                  </a:schemeClr>
                </a:solidFill>
                <a:latin typeface="Lato" panose="020F0502020204030203" pitchFamily="34" charset="0"/>
                <a:cs typeface="Arial" panose="020B0604020202020204" pitchFamily="34" charset="0"/>
              </a:rPr>
              <a:t>Keep </a:t>
            </a:r>
            <a:r>
              <a:rPr lang="en-US" sz="3600" b="1" dirty="0">
                <a:solidFill>
                  <a:schemeClr val="bg1">
                    <a:lumMod val="65000"/>
                  </a:schemeClr>
                </a:solidFill>
                <a:latin typeface="Lato" panose="020F0502020204030203" pitchFamily="34" charset="0"/>
                <a:cs typeface="Arial" panose="020B0604020202020204" pitchFamily="34" charset="0"/>
              </a:rPr>
              <a:t>font size</a:t>
            </a:r>
            <a:r>
              <a:rPr lang="en-US" sz="3600" dirty="0">
                <a:solidFill>
                  <a:schemeClr val="bg1">
                    <a:lumMod val="65000"/>
                  </a:schemeClr>
                </a:solidFill>
                <a:latin typeface="Lato" panose="020F0502020204030203" pitchFamily="34" charset="0"/>
                <a:cs typeface="Arial" panose="020B0604020202020204" pitchFamily="34" charset="0"/>
              </a:rPr>
              <a:t> as high above </a:t>
            </a:r>
            <a:r>
              <a:rPr lang="en-US" sz="3600" b="1" dirty="0">
                <a:solidFill>
                  <a:schemeClr val="bg1">
                    <a:lumMod val="65000"/>
                  </a:schemeClr>
                </a:solidFill>
                <a:latin typeface="Lato" panose="020F0502020204030203" pitchFamily="34" charset="0"/>
                <a:cs typeface="Arial" panose="020B0604020202020204" pitchFamily="34" charset="0"/>
              </a:rPr>
              <a:t>28+</a:t>
            </a:r>
            <a:r>
              <a:rPr lang="en-US" sz="3600" dirty="0">
                <a:solidFill>
                  <a:schemeClr val="bg1">
                    <a:lumMod val="65000"/>
                  </a:schemeClr>
                </a:solidFill>
                <a:latin typeface="Lato" panose="020F0502020204030203" pitchFamily="34" charset="0"/>
                <a:cs typeface="Arial" panose="020B0604020202020204" pitchFamily="34" charset="0"/>
              </a:rPr>
              <a:t> as possible.</a:t>
            </a:r>
          </a:p>
          <a:p>
            <a:pPr marL="742950" indent="-742950">
              <a:lnSpc>
                <a:spcPct val="120000"/>
              </a:lnSpc>
              <a:buAutoNum type="arabicPeriod"/>
            </a:pPr>
            <a:r>
              <a:rPr lang="en-US" sz="3600" dirty="0">
                <a:solidFill>
                  <a:schemeClr val="bg1">
                    <a:lumMod val="65000"/>
                  </a:schemeClr>
                </a:solidFill>
                <a:latin typeface="Lato" panose="020F0502020204030203" pitchFamily="34" charset="0"/>
                <a:cs typeface="Arial" panose="020B0604020202020204" pitchFamily="34" charset="0"/>
              </a:rPr>
              <a:t>Keep your summary tight. </a:t>
            </a:r>
            <a:r>
              <a:rPr lang="en-US" sz="3600" b="1" dirty="0">
                <a:solidFill>
                  <a:schemeClr val="bg1">
                    <a:lumMod val="65000"/>
                  </a:schemeClr>
                </a:solidFill>
                <a:latin typeface="Lato" panose="020F0502020204030203" pitchFamily="34" charset="0"/>
                <a:cs typeface="Arial" panose="020B0604020202020204" pitchFamily="34" charset="0"/>
              </a:rPr>
              <a:t>Think</a:t>
            </a:r>
            <a:r>
              <a:rPr lang="en-US" sz="3600" dirty="0">
                <a:solidFill>
                  <a:schemeClr val="bg1">
                    <a:lumMod val="65000"/>
                  </a:schemeClr>
                </a:solidFill>
                <a:latin typeface="Lato" panose="020F0502020204030203" pitchFamily="34" charset="0"/>
                <a:cs typeface="Arial" panose="020B0604020202020204" pitchFamily="34" charset="0"/>
              </a:rPr>
              <a:t> of it like “</a:t>
            </a:r>
            <a:r>
              <a:rPr lang="en-US" sz="3600" b="1" dirty="0">
                <a:solidFill>
                  <a:schemeClr val="bg1">
                    <a:lumMod val="65000"/>
                  </a:schemeClr>
                </a:solidFill>
                <a:latin typeface="Lato" panose="020F0502020204030203" pitchFamily="34" charset="0"/>
                <a:cs typeface="Arial" panose="020B0604020202020204" pitchFamily="34" charset="0"/>
              </a:rPr>
              <a:t>abstract+</a:t>
            </a:r>
            <a:r>
              <a:rPr lang="en-US" sz="3600" dirty="0">
                <a:solidFill>
                  <a:schemeClr val="bg1">
                    <a:lumMod val="65000"/>
                  </a:schemeClr>
                </a:solidFill>
                <a:latin typeface="Lato" panose="020F0502020204030203" pitchFamily="34" charset="0"/>
                <a:cs typeface="Arial" panose="020B0604020202020204" pitchFamily="34" charset="0"/>
              </a:rPr>
              <a:t>” with key figures only.</a:t>
            </a:r>
          </a:p>
          <a:p>
            <a:pPr marL="742950" indent="-742950">
              <a:lnSpc>
                <a:spcPct val="120000"/>
              </a:lnSpc>
              <a:buAutoNum type="arabicPeriod"/>
            </a:pPr>
            <a:r>
              <a:rPr lang="en-US" sz="3600" dirty="0">
                <a:solidFill>
                  <a:schemeClr val="bg1">
                    <a:lumMod val="65000"/>
                  </a:schemeClr>
                </a:solidFill>
                <a:latin typeface="Lato" panose="020F0502020204030203" pitchFamily="34" charset="0"/>
                <a:cs typeface="Arial" panose="020B0604020202020204" pitchFamily="34" charset="0"/>
              </a:rPr>
              <a:t>The </a:t>
            </a:r>
            <a:r>
              <a:rPr lang="en-US" sz="3600" b="1" dirty="0">
                <a:solidFill>
                  <a:schemeClr val="bg1">
                    <a:lumMod val="65000"/>
                  </a:schemeClr>
                </a:solidFill>
                <a:latin typeface="Lato" panose="020F0502020204030203" pitchFamily="34" charset="0"/>
                <a:cs typeface="Arial" panose="020B0604020202020204" pitchFamily="34" charset="0"/>
              </a:rPr>
              <a:t>more content you add here</a:t>
            </a:r>
            <a:r>
              <a:rPr lang="en-US" sz="3600" dirty="0">
                <a:solidFill>
                  <a:schemeClr val="bg1">
                    <a:lumMod val="65000"/>
                  </a:schemeClr>
                </a:solidFill>
                <a:latin typeface="Lato" panose="020F0502020204030203" pitchFamily="34" charset="0"/>
                <a:cs typeface="Arial" panose="020B0604020202020204" pitchFamily="34" charset="0"/>
              </a:rPr>
              <a:t>, the </a:t>
            </a:r>
            <a:r>
              <a:rPr lang="en-US" sz="3600" b="1" dirty="0">
                <a:solidFill>
                  <a:schemeClr val="bg1">
                    <a:lumMod val="65000"/>
                  </a:schemeClr>
                </a:solidFill>
                <a:latin typeface="Lato" panose="020F0502020204030203" pitchFamily="34" charset="0"/>
                <a:cs typeface="Arial" panose="020B0604020202020204" pitchFamily="34" charset="0"/>
              </a:rPr>
              <a:t>more</a:t>
            </a:r>
            <a:r>
              <a:rPr lang="en-US" sz="3600" dirty="0">
                <a:solidFill>
                  <a:schemeClr val="bg1">
                    <a:lumMod val="65000"/>
                  </a:schemeClr>
                </a:solidFill>
                <a:latin typeface="Lato" panose="020F0502020204030203" pitchFamily="34" charset="0"/>
                <a:cs typeface="Arial" panose="020B0604020202020204" pitchFamily="34" charset="0"/>
              </a:rPr>
              <a:t> </a:t>
            </a:r>
            <a:r>
              <a:rPr lang="en-US" sz="3600" b="1" dirty="0">
                <a:solidFill>
                  <a:schemeClr val="bg1">
                    <a:lumMod val="65000"/>
                  </a:schemeClr>
                </a:solidFill>
                <a:latin typeface="Lato" panose="020F0502020204030203" pitchFamily="34" charset="0"/>
                <a:cs typeface="Arial" panose="020B0604020202020204" pitchFamily="34" charset="0"/>
              </a:rPr>
              <a:t>cognitive load</a:t>
            </a:r>
            <a:r>
              <a:rPr lang="en-US" sz="3600" dirty="0">
                <a:solidFill>
                  <a:schemeClr val="bg1">
                    <a:lumMod val="65000"/>
                  </a:schemeClr>
                </a:solidFill>
                <a:latin typeface="Lato" panose="020F0502020204030203" pitchFamily="34" charset="0"/>
                <a:cs typeface="Arial" panose="020B0604020202020204" pitchFamily="34" charset="0"/>
              </a:rPr>
              <a:t> you add, and the more you’ll turn people off engaging. </a:t>
            </a:r>
          </a:p>
          <a:p>
            <a:pPr marL="742950" indent="-742950">
              <a:lnSpc>
                <a:spcPct val="120000"/>
              </a:lnSpc>
              <a:buAutoNum type="arabicPeriod"/>
            </a:pPr>
            <a:r>
              <a:rPr lang="en-US" sz="3600" i="1" dirty="0">
                <a:solidFill>
                  <a:schemeClr val="bg1">
                    <a:lumMod val="65000"/>
                  </a:schemeClr>
                </a:solidFill>
                <a:latin typeface="Lato" panose="020F0502020204030203" pitchFamily="34" charset="0"/>
                <a:cs typeface="Arial" panose="020B0604020202020204" pitchFamily="34" charset="0"/>
              </a:rPr>
              <a:t>Less</a:t>
            </a:r>
            <a:r>
              <a:rPr lang="en-US" sz="3600" dirty="0">
                <a:solidFill>
                  <a:schemeClr val="bg1">
                    <a:lumMod val="65000"/>
                  </a:schemeClr>
                </a:solidFill>
                <a:latin typeface="Lato" panose="020F0502020204030203" pitchFamily="34" charset="0"/>
                <a:cs typeface="Arial" panose="020B0604020202020204" pitchFamily="34" charset="0"/>
              </a:rPr>
              <a:t> content = </a:t>
            </a:r>
            <a:r>
              <a:rPr lang="en-US" sz="3600" i="1" dirty="0">
                <a:solidFill>
                  <a:schemeClr val="bg1">
                    <a:lumMod val="65000"/>
                  </a:schemeClr>
                </a:solidFill>
                <a:latin typeface="Lato" panose="020F0502020204030203" pitchFamily="34" charset="0"/>
                <a:cs typeface="Arial" panose="020B0604020202020204" pitchFamily="34" charset="0"/>
              </a:rPr>
              <a:t>more</a:t>
            </a:r>
            <a:r>
              <a:rPr lang="en-US" sz="3600" dirty="0">
                <a:solidFill>
                  <a:schemeClr val="bg1">
                    <a:lumMod val="65000"/>
                  </a:schemeClr>
                </a:solidFill>
                <a:latin typeface="Lato" panose="020F0502020204030203" pitchFamily="34" charset="0"/>
                <a:cs typeface="Arial" panose="020B0604020202020204" pitchFamily="34" charset="0"/>
              </a:rPr>
              <a:t> readers.</a:t>
            </a:r>
          </a:p>
          <a:p>
            <a:pPr marL="742950" indent="-742950">
              <a:lnSpc>
                <a:spcPct val="120000"/>
              </a:lnSpc>
              <a:buAutoNum type="arabicPeriod"/>
            </a:pPr>
            <a:r>
              <a:rPr lang="en-US" sz="3600" dirty="0">
                <a:solidFill>
                  <a:schemeClr val="bg1">
                    <a:lumMod val="65000"/>
                  </a:schemeClr>
                </a:solidFill>
                <a:latin typeface="Lato" panose="020F0502020204030203" pitchFamily="34" charset="0"/>
                <a:cs typeface="Arial" panose="020B0604020202020204" pitchFamily="34" charset="0"/>
              </a:rPr>
              <a:t>Now </a:t>
            </a:r>
            <a:r>
              <a:rPr lang="en-US" sz="3600" b="1" dirty="0">
                <a:solidFill>
                  <a:schemeClr val="bg1">
                    <a:lumMod val="65000"/>
                  </a:schemeClr>
                </a:solidFill>
                <a:latin typeface="Lato" panose="020F0502020204030203" pitchFamily="34" charset="0"/>
                <a:cs typeface="Arial" panose="020B0604020202020204" pitchFamily="34" charset="0"/>
              </a:rPr>
              <a:t>delete this</a:t>
            </a:r>
            <a:r>
              <a:rPr lang="en-US" sz="3600" dirty="0">
                <a:solidFill>
                  <a:schemeClr val="bg1">
                    <a:lumMod val="65000"/>
                  </a:schemeClr>
                </a:solidFill>
                <a:latin typeface="Lato" panose="020F0502020204030203" pitchFamily="34" charset="0"/>
                <a:cs typeface="Arial" panose="020B0604020202020204" pitchFamily="34" charset="0"/>
              </a:rPr>
              <a:t> text box. </a:t>
            </a:r>
            <a:r>
              <a:rPr lang="en-US" sz="3600" dirty="0">
                <a:solidFill>
                  <a:schemeClr val="bg1">
                    <a:lumMod val="65000"/>
                  </a:schemeClr>
                </a:solidFill>
                <a:latin typeface="Lato" panose="020F0502020204030203" pitchFamily="34" charset="0"/>
                <a:cs typeface="Arial" panose="020B0604020202020204" pitchFamily="34" charset="0"/>
                <a:sym typeface="Wingdings" panose="05000000000000000000" pitchFamily="2" charset="2"/>
              </a:rPr>
              <a:t></a:t>
            </a:r>
            <a:endParaRPr lang="en-US" sz="3600" dirty="0">
              <a:solidFill>
                <a:schemeClr val="bg1">
                  <a:lumMod val="65000"/>
                </a:schemeClr>
              </a:solidFill>
              <a:latin typeface="Lato" panose="020F0502020204030203" pitchFamily="34" charset="0"/>
              <a:cs typeface="Arial" panose="020B0604020202020204" pitchFamily="34" charset="0"/>
            </a:endParaRPr>
          </a:p>
        </p:txBody>
      </p:sp>
      <p:sp>
        <p:nvSpPr>
          <p:cNvPr id="29" name="TextBox 28">
            <a:extLst>
              <a:ext uri="{FF2B5EF4-FFF2-40B4-BE49-F238E27FC236}">
                <a16:creationId xmlns:a16="http://schemas.microsoft.com/office/drawing/2014/main" id="{F5ECD59F-354D-4E6A-BDBE-1042A62B8C4F}"/>
              </a:ext>
            </a:extLst>
          </p:cNvPr>
          <p:cNvSpPr txBox="1"/>
          <p:nvPr/>
        </p:nvSpPr>
        <p:spPr>
          <a:xfrm>
            <a:off x="419101" y="902607"/>
            <a:ext cx="9148840"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Title: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Subtitle</a:t>
            </a:r>
          </a:p>
        </p:txBody>
      </p:sp>
      <p:sp>
        <p:nvSpPr>
          <p:cNvPr id="30" name="TextBox 29">
            <a:extLst>
              <a:ext uri="{FF2B5EF4-FFF2-40B4-BE49-F238E27FC236}">
                <a16:creationId xmlns:a16="http://schemas.microsoft.com/office/drawing/2014/main" id="{C8896619-6953-4449-9A3C-A61AD6AB2C79}"/>
              </a:ext>
            </a:extLst>
          </p:cNvPr>
          <p:cNvSpPr txBox="1"/>
          <p:nvPr/>
        </p:nvSpPr>
        <p:spPr>
          <a:xfrm>
            <a:off x="1072722" y="3238117"/>
            <a:ext cx="7517322" cy="1446550"/>
          </a:xfrm>
          <a:prstGeom prst="rect">
            <a:avLst/>
          </a:prstGeom>
          <a:noFill/>
        </p:spPr>
        <p:txBody>
          <a:bodyPr wrap="square" rtlCol="0">
            <a:spAutoFit/>
          </a:bodyPr>
          <a:lstStyle/>
          <a:p>
            <a:pPr>
              <a:lnSpc>
                <a:spcPct val="100000"/>
              </a:lnSpc>
              <a:spcBef>
                <a:spcPts val="0"/>
              </a:spcBef>
            </a:pPr>
            <a:r>
              <a:rPr lang="en-US" sz="4400" b="1" dirty="0">
                <a:highlight>
                  <a:srgbClr val="FFD54F"/>
                </a:highlight>
                <a:latin typeface="Lato" panose="020F0502020204030203" pitchFamily="34" charset="0"/>
                <a:cs typeface="Lato" panose="020F0502020204030203" pitchFamily="34" charset="0"/>
              </a:rPr>
              <a:t>Leeroy </a:t>
            </a:r>
            <a:r>
              <a:rPr lang="en-US" sz="4400" dirty="0">
                <a:latin typeface="Lato" panose="020F0502020204030203" pitchFamily="34" charset="0"/>
                <a:cs typeface="Lato" panose="020F0502020204030203" pitchFamily="34" charset="0"/>
              </a:rPr>
              <a:t>Jenkins, author2,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author3, author4</a:t>
            </a:r>
            <a:endParaRPr lang="en-US" sz="4400" b="1" dirty="0">
              <a:latin typeface="Lato" panose="020F0502020204030203" pitchFamily="34" charset="0"/>
              <a:cs typeface="Lato" panose="020F0502020204030203" pitchFamily="34" charset="0"/>
            </a:endParaRPr>
          </a:p>
        </p:txBody>
      </p:sp>
      <p:sp>
        <p:nvSpPr>
          <p:cNvPr id="31" name="Graphic 18">
            <a:extLst>
              <a:ext uri="{FF2B5EF4-FFF2-40B4-BE49-F238E27FC236}">
                <a16:creationId xmlns:a16="http://schemas.microsoft.com/office/drawing/2014/main" id="{F5B6BCB8-E274-4409-AAF4-6A57A82756C5}"/>
              </a:ext>
            </a:extLst>
          </p:cNvPr>
          <p:cNvSpPr/>
          <p:nvPr/>
        </p:nvSpPr>
        <p:spPr>
          <a:xfrm>
            <a:off x="580988" y="3439284"/>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pic>
        <p:nvPicPr>
          <p:cNvPr id="22" name="Picture 21">
            <a:extLst>
              <a:ext uri="{FF2B5EF4-FFF2-40B4-BE49-F238E27FC236}">
                <a16:creationId xmlns:a16="http://schemas.microsoft.com/office/drawing/2014/main" id="{693FD4E9-7476-A446-8C6B-41CD3B9E2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27709" y="30293755"/>
            <a:ext cx="7662037" cy="1768161"/>
          </a:xfrm>
          <a:prstGeom prst="rect">
            <a:avLst/>
          </a:prstGeom>
        </p:spPr>
      </p:pic>
    </p:spTree>
    <p:extLst>
      <p:ext uri="{BB962C8B-B14F-4D97-AF65-F5344CB8AC3E}">
        <p14:creationId xmlns:p14="http://schemas.microsoft.com/office/powerpoint/2010/main" val="4252845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F00"/>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F00"/>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Adobe After Effects,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chemeClr val="bg1"/>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chemeClr val="bg1"/>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chemeClr val="bg1"/>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Adobe Audition.</a:t>
            </a:r>
          </a:p>
        </p:txBody>
      </p:sp>
    </p:spTree>
    <p:extLst>
      <p:ext uri="{BB962C8B-B14F-4D97-AF65-F5344CB8AC3E}">
        <p14:creationId xmlns:p14="http://schemas.microsoft.com/office/powerpoint/2010/main" val="38576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2839500"/>
            <a:ext cx="42588180" cy="6362702"/>
          </a:xfrm>
        </p:spPr>
        <p:txBody>
          <a:bodyPr>
            <a:normAutofit/>
          </a:bodyPr>
          <a:lstStyle/>
          <a:p>
            <a:pPr algn="ctr"/>
            <a:r>
              <a:rPr lang="en-US" sz="438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Add Images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9701503"/>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Prime &amp; reinforce the topic of your study with accent imagery.</a:t>
            </a:r>
          </a:p>
        </p:txBody>
      </p:sp>
      <p:pic>
        <p:nvPicPr>
          <p:cNvPr id="5" name="Picture 4" descr="A close up of electronics&#10;&#10;Description automatically generated">
            <a:extLst>
              <a:ext uri="{FF2B5EF4-FFF2-40B4-BE49-F238E27FC236}">
                <a16:creationId xmlns:a16="http://schemas.microsoft.com/office/drawing/2014/main" id="{1DCDA9EC-7F6F-49BE-9BFF-C4EAB3F08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516" y="4356933"/>
            <a:ext cx="8482567" cy="8482567"/>
          </a:xfrm>
          <a:prstGeom prst="rect">
            <a:avLst/>
          </a:prstGeom>
        </p:spPr>
      </p:pic>
    </p:spTree>
    <p:extLst>
      <p:ext uri="{BB962C8B-B14F-4D97-AF65-F5344CB8AC3E}">
        <p14:creationId xmlns:p14="http://schemas.microsoft.com/office/powerpoint/2010/main" val="3844969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pPr algn="ctr"/>
            <a:r>
              <a:rPr lang="en-US" dirty="0">
                <a:solidFill>
                  <a:schemeClr val="bg1"/>
                </a:solidFill>
                <a:latin typeface="Lato Black" panose="020F0A02020204030203" pitchFamily="34" charset="0"/>
              </a:rPr>
              <a:t>The ‘hat’ icon.</a:t>
            </a:r>
            <a:br>
              <a:rPr lang="en-US" b="1" dirty="0">
                <a:solidFill>
                  <a:schemeClr val="bg1"/>
                </a:solidFill>
                <a:latin typeface="Lato" panose="020F0502020204030203" pitchFamily="34" charset="0"/>
              </a:rPr>
            </a:br>
            <a:r>
              <a:rPr lang="en-US" sz="14700" b="1" dirty="0">
                <a:solidFill>
                  <a:schemeClr val="bg1"/>
                </a:solidFill>
                <a:latin typeface="Lato Hairline" panose="020F0202020204030203" pitchFamily="34" charset="0"/>
              </a:rPr>
              <a:t>F</a:t>
            </a:r>
            <a:r>
              <a:rPr lang="en-US" sz="14700" dirty="0">
                <a:solidFill>
                  <a:schemeClr val="bg1"/>
                </a:solidFill>
                <a:latin typeface="Lato Hairline" panose="020F0202020204030203" pitchFamily="34" charset="0"/>
              </a:rPr>
              <a:t>un, reinforces your finding, makes your poster memorable </a:t>
            </a:r>
            <a:br>
              <a:rPr lang="en-US" sz="14700" dirty="0">
                <a:solidFill>
                  <a:schemeClr val="bg1"/>
                </a:solidFill>
                <a:latin typeface="Lato Hairline" panose="020F0202020204030203" pitchFamily="34" charset="0"/>
              </a:rPr>
            </a:br>
            <a:r>
              <a:rPr lang="en-US" sz="14700" dirty="0">
                <a:solidFill>
                  <a:schemeClr val="bg1"/>
                </a:solidFill>
                <a:latin typeface="Lato Hairline" panose="020F0202020204030203" pitchFamily="34" charset="0"/>
              </a:rPr>
              <a:t>— and can be interpreted at-a-glance.</a:t>
            </a:r>
            <a:endParaRPr lang="en-US" dirty="0">
              <a:solidFill>
                <a:schemeClr val="bg1"/>
              </a:solidFill>
              <a:latin typeface="Lato Hairline" panose="020F0202020204030203" pitchFamily="34" charset="0"/>
            </a:endParaRP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pPr algn="ctr"/>
            <a:r>
              <a:rPr lang="en-US" dirty="0">
                <a:solidFill>
                  <a:schemeClr val="bg1"/>
                </a:solidFill>
                <a:latin typeface="Lato Black" panose="020F0A02020204030203" pitchFamily="34" charset="0"/>
              </a:rPr>
              <a:t>The ‘floor’ accent graphic.</a:t>
            </a:r>
            <a:br>
              <a:rPr lang="en-US" b="1" dirty="0">
                <a:solidFill>
                  <a:schemeClr val="bg1"/>
                </a:solidFill>
                <a:latin typeface="Lato" panose="020F0502020204030203" pitchFamily="34" charset="0"/>
              </a:rPr>
            </a:br>
            <a:r>
              <a:rPr lang="en-US" sz="14700" b="1" dirty="0">
                <a:solidFill>
                  <a:schemeClr val="bg1"/>
                </a:solidFill>
                <a:latin typeface="Lato Hairline" panose="020F0202020204030203" pitchFamily="34" charset="0"/>
              </a:rPr>
              <a:t>The most space-efficient way to add fun and reinforce your theme</a:t>
            </a:r>
            <a:r>
              <a:rPr lang="en-US" sz="14700" dirty="0">
                <a:solidFill>
                  <a:schemeClr val="bg1"/>
                </a:solidFill>
                <a:latin typeface="Lato Hairline" panose="020F0202020204030203" pitchFamily="34" charset="0"/>
              </a:rPr>
              <a:t>. Stick your QR right on top!</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5257736" y="19234676"/>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5041708" y="10818694"/>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63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icons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on a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5825</TotalTime>
  <Words>1674</Words>
  <Application>Microsoft Macintosh PowerPoint</Application>
  <PresentationFormat>Custom</PresentationFormat>
  <Paragraphs>247</Paragraphs>
  <Slides>22</Slides>
  <Notes>3</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7" baseType="lpstr">
      <vt:lpstr>Arial</vt:lpstr>
      <vt:lpstr>Verdana</vt:lpstr>
      <vt:lpstr>Lato</vt:lpstr>
      <vt:lpstr>Lato Black</vt:lpstr>
      <vt:lpstr>Lato Hairline</vt:lpstr>
      <vt:lpstr>Calibri Light</vt:lpstr>
      <vt:lpstr>Arial Black</vt:lpstr>
      <vt:lpstr>Lato Semibold</vt:lpstr>
      <vt:lpstr>Roboto</vt:lpstr>
      <vt:lpstr>Calibri</vt:lpstr>
      <vt:lpstr>Wingdings</vt:lpstr>
      <vt:lpstr>Lato Thin</vt:lpstr>
      <vt:lpstr>Office Theme</vt:lpstr>
      <vt:lpstr>1_Office Theme</vt:lpstr>
      <vt:lpstr>Acrobat Document</vt:lpstr>
      <vt:lpstr>Notes:  1. Correct fonts won’t load until you open this in PowerPoint (e.g., if you’re previewing this in your browser it’ll look uglier than it actually is).  2. Generate QR codes here: https://www.qrcode-monkey.com/ </vt:lpstr>
      <vt:lpstr>Main finding goes here, translated into plain English. Emphasize the important words.</vt:lpstr>
      <vt:lpstr>Add Images</vt:lpstr>
      <vt:lpstr>The ‘hat’ icon. Fun, reinforces your finding, makes your poster memorable  — and can be interpreted at-a-glance.</vt:lpstr>
      <vt:lpstr>The ‘floor’ accent graphic. The most space-efficient way to add fun and reinforce your theme. Stick your QR right on top!</vt:lpstr>
      <vt:lpstr>You can get icons from TheNounProject.com</vt:lpstr>
      <vt:lpstr>Get full-color graphics on a transparent background  for ~$1/each from…</vt:lpstr>
      <vt:lpstr>Gallery</vt:lpstr>
      <vt:lpstr>PowerPoint Presentation</vt:lpstr>
      <vt:lpstr>PowerPoint Presentation</vt:lpstr>
      <vt:lpstr>PowerPoint Presentation</vt:lpstr>
      <vt:lpstr>PowerPoint Presentation</vt:lpstr>
      <vt:lpstr>Mods</vt:lpstr>
      <vt:lpstr>PowerPoint Presentation</vt:lpstr>
      <vt:lpstr>                 Templates</vt:lpstr>
      <vt:lpstr>Translations</vt:lpstr>
      <vt:lpstr>Why must we pick sides?  The new poster format is a revolution, or the new poster format is garbage!  Take the good parts of the new format, keep the useful aspects of the traditional format, add in your own ideas, and create something better. </vt:lpstr>
      <vt:lpstr>This is a newer, experimental version of #betterposter. Try it if you’re brave and let me know how it goes!</vt:lpstr>
      <vt:lpstr>F.A.Q.</vt:lpstr>
      <vt:lpstr>How to QR Code</vt:lpstr>
      <vt:lpstr>Layout F.A.Q.</vt:lpstr>
      <vt:lpstr>How did you make the cartoon?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Robert Charles Green</cp:lastModifiedBy>
  <cp:revision>264</cp:revision>
  <dcterms:created xsi:type="dcterms:W3CDTF">2018-09-16T19:13:41Z</dcterms:created>
  <dcterms:modified xsi:type="dcterms:W3CDTF">2019-06-12T11:22:06Z</dcterms:modified>
</cp:coreProperties>
</file>